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Roboto"/>
      <p:regular r:id="rId15"/>
      <p:bold r:id="rId16"/>
      <p:italic r:id="rId17"/>
      <p:boldItalic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Roboto-regular.fntdata"/><Relationship Id="rId14" Type="http://schemas.openxmlformats.org/officeDocument/2006/relationships/slide" Target="slides/slide9.xml"/><Relationship Id="rId17" Type="http://schemas.openxmlformats.org/officeDocument/2006/relationships/font" Target="fonts/Roboto-italic.fntdata"/><Relationship Id="rId16" Type="http://schemas.openxmlformats.org/officeDocument/2006/relationships/font" Target="fonts/Roboto-bold.fntdata"/><Relationship Id="rId5" Type="http://schemas.openxmlformats.org/officeDocument/2006/relationships/notesMaster" Target="notesMasters/notesMaster1.xml"/><Relationship Id="rId6" Type="http://schemas.openxmlformats.org/officeDocument/2006/relationships/slide" Target="slides/slide1.xml"/><Relationship Id="rId18" Type="http://schemas.openxmlformats.org/officeDocument/2006/relationships/font" Target="fonts/Roboto-bold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c6f73a04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c6f73a04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c6f73a04f_0_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c6f73a04f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c6f73a04f_0_1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c6f73a04f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c6f73a04f_0_2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c6f73a04f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c6f73a04f_0_2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c6f73a04f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c6f73a04f_0_3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c6f73a04f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c6f73a04f_0_4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c6f73a04f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c6f73a04f_0_3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c6f73a04f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c6f73a04f_0_4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c6f73a04f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lt1"/>
              </a:buClr>
              <a:buSzPts val="1200"/>
              <a:buChar char="●"/>
              <a:defRPr sz="1200">
                <a:solidFill>
                  <a:schemeClr val="lt1"/>
                </a:solidFill>
              </a:defRPr>
            </a:lvl1pPr>
            <a:lvl2pPr indent="-304800" lvl="1" marL="914400">
              <a:spcBef>
                <a:spcPts val="1600"/>
              </a:spcBef>
              <a:spcAft>
                <a:spcPts val="0"/>
              </a:spcAft>
              <a:buClr>
                <a:schemeClr val="lt1"/>
              </a:buClr>
              <a:buSzPts val="1200"/>
              <a:buChar char="○"/>
              <a:defRPr sz="1200">
                <a:solidFill>
                  <a:schemeClr val="lt1"/>
                </a:solidFill>
              </a:defRPr>
            </a:lvl2pPr>
            <a:lvl3pPr indent="-304800" lvl="2" marL="1371600">
              <a:spcBef>
                <a:spcPts val="1600"/>
              </a:spcBef>
              <a:spcAft>
                <a:spcPts val="0"/>
              </a:spcAft>
              <a:buClr>
                <a:schemeClr val="lt1"/>
              </a:buClr>
              <a:buSzPts val="1200"/>
              <a:buChar char="■"/>
              <a:defRPr sz="1200">
                <a:solidFill>
                  <a:schemeClr val="lt1"/>
                </a:solidFill>
              </a:defRPr>
            </a:lvl3pPr>
            <a:lvl4pPr indent="-304800" lvl="3" marL="1828800">
              <a:spcBef>
                <a:spcPts val="1600"/>
              </a:spcBef>
              <a:spcAft>
                <a:spcPts val="0"/>
              </a:spcAft>
              <a:buClr>
                <a:schemeClr val="lt1"/>
              </a:buClr>
              <a:buSzPts val="1200"/>
              <a:buChar char="●"/>
              <a:defRPr sz="1200">
                <a:solidFill>
                  <a:schemeClr val="lt1"/>
                </a:solidFill>
              </a:defRPr>
            </a:lvl4pPr>
            <a:lvl5pPr indent="-304800" lvl="4" marL="2286000">
              <a:spcBef>
                <a:spcPts val="1600"/>
              </a:spcBef>
              <a:spcAft>
                <a:spcPts val="0"/>
              </a:spcAft>
              <a:buClr>
                <a:schemeClr val="lt1"/>
              </a:buClr>
              <a:buSzPts val="1200"/>
              <a:buChar char="○"/>
              <a:defRPr sz="1200">
                <a:solidFill>
                  <a:schemeClr val="lt1"/>
                </a:solidFill>
              </a:defRPr>
            </a:lvl5pPr>
            <a:lvl6pPr indent="-304800" lvl="5" marL="2743200">
              <a:spcBef>
                <a:spcPts val="1600"/>
              </a:spcBef>
              <a:spcAft>
                <a:spcPts val="0"/>
              </a:spcAft>
              <a:buClr>
                <a:schemeClr val="lt1"/>
              </a:buClr>
              <a:buSzPts val="1200"/>
              <a:buChar char="■"/>
              <a:defRPr sz="1200">
                <a:solidFill>
                  <a:schemeClr val="lt1"/>
                </a:solidFill>
              </a:defRPr>
            </a:lvl6pPr>
            <a:lvl7pPr indent="-304800" lvl="6" marL="3200400">
              <a:spcBef>
                <a:spcPts val="1600"/>
              </a:spcBef>
              <a:spcAft>
                <a:spcPts val="0"/>
              </a:spcAft>
              <a:buClr>
                <a:schemeClr val="lt1"/>
              </a:buClr>
              <a:buSzPts val="1200"/>
              <a:buChar char="●"/>
              <a:defRPr sz="1200">
                <a:solidFill>
                  <a:schemeClr val="lt1"/>
                </a:solidFill>
              </a:defRPr>
            </a:lvl7pPr>
            <a:lvl8pPr indent="-304800" lvl="7" marL="3657600">
              <a:spcBef>
                <a:spcPts val="1600"/>
              </a:spcBef>
              <a:spcAft>
                <a:spcPts val="0"/>
              </a:spcAft>
              <a:buClr>
                <a:schemeClr val="lt1"/>
              </a:buClr>
              <a:buSzPts val="1200"/>
              <a:buChar char="○"/>
              <a:defRPr sz="1200">
                <a:solidFill>
                  <a:schemeClr val="lt1"/>
                </a:solidFill>
              </a:defRPr>
            </a:lvl8pPr>
            <a:lvl9pPr indent="-304800" lvl="8" marL="4114800">
              <a:spcBef>
                <a:spcPts val="1600"/>
              </a:spcBef>
              <a:spcAft>
                <a:spcPts val="160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hyperlink" Target="http://www.example.com" TargetMode="Externa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3"/>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Nearest Hazardous Objects</a:t>
            </a:r>
            <a:endParaRPr/>
          </a:p>
        </p:txBody>
      </p:sp>
      <p:sp>
        <p:nvSpPr>
          <p:cNvPr id="68" name="Google Shape;68;p13"/>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Hazardous objects that are nearest to Earth</a:t>
            </a:r>
            <a:endParaRPr sz="24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Business Task</a:t>
            </a:r>
            <a:endParaRPr/>
          </a:p>
        </p:txBody>
      </p:sp>
      <p:sp>
        <p:nvSpPr>
          <p:cNvPr id="74" name="Google Shape;74;p1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A government own agency wants to figure out what to set their instruments or what devices they need to watch out for potentially hazardous astro objects closest to Earth. Explore data collected from NASA to find out what measurements and values that would deem an astro object dangerous.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
              <a:t>Measurements</a:t>
            </a:r>
            <a:endParaRPr/>
          </a:p>
        </p:txBody>
      </p:sp>
      <p:sp>
        <p:nvSpPr>
          <p:cNvPr id="80" name="Google Shape;80;p15"/>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Char char="●"/>
            </a:pPr>
            <a:r>
              <a:rPr b="1" lang="en" sz="1500"/>
              <a:t>e</a:t>
            </a:r>
            <a:r>
              <a:rPr b="1" lang="en" sz="1500"/>
              <a:t>st_diameter_min</a:t>
            </a:r>
            <a:r>
              <a:rPr lang="en" sz="1500"/>
              <a:t>: the minimum diameter estimated in kilometers</a:t>
            </a:r>
            <a:endParaRPr sz="1500"/>
          </a:p>
          <a:p>
            <a:pPr indent="-323850" lvl="0" marL="457200" rtl="0" algn="l">
              <a:spcBef>
                <a:spcPts val="0"/>
              </a:spcBef>
              <a:spcAft>
                <a:spcPts val="0"/>
              </a:spcAft>
              <a:buSzPts val="1500"/>
              <a:buChar char="●"/>
            </a:pPr>
            <a:r>
              <a:rPr b="1" lang="en" sz="1500"/>
              <a:t>est_diameter_min</a:t>
            </a:r>
            <a:r>
              <a:rPr lang="en" sz="1500"/>
              <a:t>: the Maximum Estimated Diameter in Kilometers</a:t>
            </a:r>
            <a:endParaRPr sz="1500"/>
          </a:p>
          <a:p>
            <a:pPr indent="-323850" lvl="0" marL="457200" rtl="0" algn="l">
              <a:spcBef>
                <a:spcPts val="0"/>
              </a:spcBef>
              <a:spcAft>
                <a:spcPts val="0"/>
              </a:spcAft>
              <a:buSzPts val="1500"/>
              <a:buChar char="●"/>
            </a:pPr>
            <a:r>
              <a:rPr b="1" lang="en" sz="1500"/>
              <a:t>relative_velocity</a:t>
            </a:r>
            <a:r>
              <a:rPr lang="en" sz="1500"/>
              <a:t>: the velocity that is relative to Earth</a:t>
            </a:r>
            <a:endParaRPr sz="1500"/>
          </a:p>
        </p:txBody>
      </p:sp>
      <p:sp>
        <p:nvSpPr>
          <p:cNvPr id="81" name="Google Shape;81;p15"/>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Char char="●"/>
            </a:pPr>
            <a:r>
              <a:rPr b="1" lang="en" sz="1500"/>
              <a:t>miss_distance</a:t>
            </a:r>
            <a:r>
              <a:rPr lang="en" sz="1500"/>
              <a:t>: the distance in Kilometers missed the Earth</a:t>
            </a:r>
            <a:endParaRPr sz="1500"/>
          </a:p>
          <a:p>
            <a:pPr indent="-323850" lvl="0" marL="457200" rtl="0" algn="l">
              <a:spcBef>
                <a:spcPts val="0"/>
              </a:spcBef>
              <a:spcAft>
                <a:spcPts val="0"/>
              </a:spcAft>
              <a:buSzPts val="1500"/>
              <a:buChar char="●"/>
            </a:pPr>
            <a:r>
              <a:rPr b="1" lang="en" sz="1500"/>
              <a:t>absolute_magnitude</a:t>
            </a:r>
            <a:r>
              <a:rPr lang="en" sz="1500"/>
              <a:t>: the intrinsic luminosity</a:t>
            </a:r>
            <a:r>
              <a:rPr lang="en" sz="1500"/>
              <a:t> which</a:t>
            </a:r>
            <a:r>
              <a:rPr lang="en" sz="1500"/>
              <a:t> is the measure of brightness based on the distance of a star and the object</a:t>
            </a:r>
            <a:endParaRPr sz="15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6"/>
          <p:cNvSpPr txBox="1"/>
          <p:nvPr>
            <p:ph type="title"/>
          </p:nvPr>
        </p:nvSpPr>
        <p:spPr>
          <a:xfrm>
            <a:off x="226078" y="357800"/>
            <a:ext cx="2808000" cy="95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Tables</a:t>
            </a:r>
            <a:endParaRPr/>
          </a:p>
        </p:txBody>
      </p:sp>
      <p:sp>
        <p:nvSpPr>
          <p:cNvPr id="87" name="Google Shape;87;p16"/>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Shows</a:t>
            </a:r>
            <a:r>
              <a:rPr lang="en"/>
              <a:t> how all over the place the data is when comparing them to each other. </a:t>
            </a:r>
            <a:endParaRPr/>
          </a:p>
          <a:p>
            <a:pPr indent="-304800" lvl="0" marL="457200" rtl="0" algn="l">
              <a:spcBef>
                <a:spcPts val="0"/>
              </a:spcBef>
              <a:spcAft>
                <a:spcPts val="0"/>
              </a:spcAft>
              <a:buSzPts val="1200"/>
              <a:buChar char="●"/>
            </a:pPr>
            <a:r>
              <a:rPr lang="en"/>
              <a:t>No clear </a:t>
            </a:r>
            <a:r>
              <a:rPr lang="en"/>
              <a:t>indication</a:t>
            </a:r>
            <a:r>
              <a:rPr lang="en"/>
              <a:t> of what combo of data shows that they are hazardous  </a:t>
            </a:r>
            <a:endParaRPr/>
          </a:p>
          <a:p>
            <a:pPr indent="-304800" lvl="0" marL="457200" rtl="0" algn="l">
              <a:spcBef>
                <a:spcPts val="0"/>
              </a:spcBef>
              <a:spcAft>
                <a:spcPts val="0"/>
              </a:spcAft>
              <a:buSzPts val="1200"/>
              <a:buChar char="●"/>
            </a:pPr>
            <a:r>
              <a:rPr lang="en"/>
              <a:t>Shows that there is no correlation between values</a:t>
            </a:r>
            <a:endParaRPr/>
          </a:p>
          <a:p>
            <a:pPr indent="-304800" lvl="0" marL="457200" rtl="0" algn="l">
              <a:spcBef>
                <a:spcPts val="0"/>
              </a:spcBef>
              <a:spcAft>
                <a:spcPts val="0"/>
              </a:spcAft>
              <a:buSzPts val="1200"/>
              <a:buChar char="●"/>
            </a:pPr>
            <a:r>
              <a:rPr lang="en"/>
              <a:t>One value being smaller or larger does not affect the other</a:t>
            </a:r>
            <a:endParaRPr/>
          </a:p>
        </p:txBody>
      </p:sp>
      <p:pic>
        <p:nvPicPr>
          <p:cNvPr id="88" name="Google Shape;88;p16"/>
          <p:cNvPicPr preferRelativeResize="0"/>
          <p:nvPr/>
        </p:nvPicPr>
        <p:blipFill>
          <a:blip r:embed="rId3">
            <a:alphaModFix/>
          </a:blip>
          <a:stretch>
            <a:fillRect/>
          </a:stretch>
        </p:blipFill>
        <p:spPr>
          <a:xfrm>
            <a:off x="3425350" y="0"/>
            <a:ext cx="5884498" cy="48840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7"/>
          <p:cNvSpPr txBox="1"/>
          <p:nvPr>
            <p:ph type="title"/>
          </p:nvPr>
        </p:nvSpPr>
        <p:spPr>
          <a:xfrm>
            <a:off x="377175" y="190800"/>
            <a:ext cx="8520600" cy="896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600"/>
              <a:t>Aggregate</a:t>
            </a:r>
            <a:r>
              <a:rPr lang="en" sz="3600"/>
              <a:t> Data</a:t>
            </a:r>
            <a:endParaRPr sz="3600"/>
          </a:p>
        </p:txBody>
      </p:sp>
      <p:sp>
        <p:nvSpPr>
          <p:cNvPr id="94" name="Google Shape;94;p17"/>
          <p:cNvSpPr txBox="1"/>
          <p:nvPr>
            <p:ph idx="1" type="body"/>
          </p:nvPr>
        </p:nvSpPr>
        <p:spPr>
          <a:xfrm>
            <a:off x="475500" y="1315950"/>
            <a:ext cx="8222100" cy="3289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95" name="Google Shape;95;p17"/>
          <p:cNvPicPr preferRelativeResize="0"/>
          <p:nvPr/>
        </p:nvPicPr>
        <p:blipFill>
          <a:blip r:embed="rId3">
            <a:alphaModFix/>
          </a:blip>
          <a:stretch>
            <a:fillRect/>
          </a:stretch>
        </p:blipFill>
        <p:spPr>
          <a:xfrm>
            <a:off x="0" y="1315950"/>
            <a:ext cx="9144000" cy="32895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8"/>
          <p:cNvSpPr txBox="1"/>
          <p:nvPr>
            <p:ph type="title"/>
          </p:nvPr>
        </p:nvSpPr>
        <p:spPr>
          <a:xfrm>
            <a:off x="265500" y="1233175"/>
            <a:ext cx="4045200" cy="1482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Final Points</a:t>
            </a:r>
            <a:endParaRPr/>
          </a:p>
        </p:txBody>
      </p:sp>
      <p:sp>
        <p:nvSpPr>
          <p:cNvPr id="101" name="Google Shape;101;p18"/>
          <p:cNvSpPr txBox="1"/>
          <p:nvPr>
            <p:ph idx="1" type="subTitle"/>
          </p:nvPr>
        </p:nvSpPr>
        <p:spPr>
          <a:xfrm>
            <a:off x="4826225" y="531296"/>
            <a:ext cx="4045200" cy="41673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Clr>
                <a:schemeClr val="lt1"/>
              </a:buClr>
              <a:buSzPts val="1600"/>
              <a:buChar char="●"/>
            </a:pPr>
            <a:r>
              <a:rPr lang="en" sz="1600">
                <a:solidFill>
                  <a:schemeClr val="lt1"/>
                </a:solidFill>
              </a:rPr>
              <a:t>With the </a:t>
            </a:r>
            <a:r>
              <a:rPr lang="en" sz="1600">
                <a:solidFill>
                  <a:schemeClr val="lt1"/>
                </a:solidFill>
              </a:rPr>
              <a:t>visuals</a:t>
            </a:r>
            <a:r>
              <a:rPr lang="en" sz="1600">
                <a:solidFill>
                  <a:schemeClr val="lt1"/>
                </a:solidFill>
              </a:rPr>
              <a:t> it can be seen that some hazard and safe objects have value that are close in numbers, making it not clear on the difference between the hazard and safe objects.</a:t>
            </a:r>
            <a:endParaRPr sz="1600">
              <a:solidFill>
                <a:schemeClr val="lt1"/>
              </a:solidFill>
            </a:endParaRPr>
          </a:p>
          <a:p>
            <a:pPr indent="-330200" lvl="0" marL="457200" rtl="0" algn="l">
              <a:spcBef>
                <a:spcPts val="0"/>
              </a:spcBef>
              <a:spcAft>
                <a:spcPts val="0"/>
              </a:spcAft>
              <a:buClr>
                <a:schemeClr val="lt1"/>
              </a:buClr>
              <a:buSzPts val="1600"/>
              <a:buChar char="●"/>
            </a:pPr>
            <a:r>
              <a:rPr lang="en" sz="1600">
                <a:solidFill>
                  <a:schemeClr val="lt1"/>
                </a:solidFill>
              </a:rPr>
              <a:t>The aggregations of each value from the descriptive data analysis portion does give a better idea of what makes an object hazardous. </a:t>
            </a:r>
            <a:endParaRPr sz="1600">
              <a:solidFill>
                <a:schemeClr val="lt1"/>
              </a:solidFill>
            </a:endParaRPr>
          </a:p>
          <a:p>
            <a:pPr indent="-330200" lvl="0" marL="457200" rtl="0" algn="l">
              <a:spcBef>
                <a:spcPts val="0"/>
              </a:spcBef>
              <a:spcAft>
                <a:spcPts val="0"/>
              </a:spcAft>
              <a:buClr>
                <a:schemeClr val="lt1"/>
              </a:buClr>
              <a:buSzPts val="1600"/>
              <a:buChar char="●"/>
            </a:pPr>
            <a:r>
              <a:rPr lang="en" sz="1600">
                <a:solidFill>
                  <a:schemeClr val="lt1"/>
                </a:solidFill>
              </a:rPr>
              <a:t>Showing hazard objects tend to have higher averages in all values </a:t>
            </a:r>
            <a:r>
              <a:rPr lang="en" sz="1600">
                <a:solidFill>
                  <a:schemeClr val="lt1"/>
                </a:solidFill>
              </a:rPr>
              <a:t>except</a:t>
            </a:r>
            <a:r>
              <a:rPr lang="en" sz="1600">
                <a:solidFill>
                  <a:schemeClr val="lt1"/>
                </a:solidFill>
              </a:rPr>
              <a:t> for absolute magnitudes.</a:t>
            </a:r>
            <a:endParaRPr sz="1600">
              <a:solidFill>
                <a:schemeClr val="lt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19"/>
          <p:cNvSpPr txBox="1"/>
          <p:nvPr>
            <p:ph type="title"/>
          </p:nvPr>
        </p:nvSpPr>
        <p:spPr>
          <a:xfrm>
            <a:off x="642650" y="226375"/>
            <a:ext cx="6227100" cy="1253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800"/>
              <a:t>Recommendations</a:t>
            </a:r>
            <a:endParaRPr sz="4800"/>
          </a:p>
        </p:txBody>
      </p:sp>
      <p:sp>
        <p:nvSpPr>
          <p:cNvPr id="107" name="Google Shape;107;p19"/>
          <p:cNvSpPr txBox="1"/>
          <p:nvPr>
            <p:ph type="title"/>
          </p:nvPr>
        </p:nvSpPr>
        <p:spPr>
          <a:xfrm>
            <a:off x="642650" y="1306225"/>
            <a:ext cx="8252700" cy="36432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Char char="●"/>
            </a:pPr>
            <a:r>
              <a:rPr lang="en" sz="1700"/>
              <a:t>We can conclude that the observers of celestial objects should keep watch of the diameter, velocity, distance, and the absolute magnitude. </a:t>
            </a:r>
            <a:endParaRPr sz="1700"/>
          </a:p>
          <a:p>
            <a:pPr indent="-336550" lvl="0" marL="457200" rtl="0" algn="l">
              <a:spcBef>
                <a:spcPts val="0"/>
              </a:spcBef>
              <a:spcAft>
                <a:spcPts val="0"/>
              </a:spcAft>
              <a:buSzPts val="1700"/>
              <a:buChar char="●"/>
            </a:pPr>
            <a:r>
              <a:rPr lang="en" sz="1700"/>
              <a:t>The higher the values are in the diameter, velocity, and distance, the more hazardous the objects can be. This combined with checking the absolute magnitude where the lower values is more common with a hazardous object.</a:t>
            </a:r>
            <a:endParaRPr sz="1700"/>
          </a:p>
          <a:p>
            <a:pPr indent="-336550" lvl="0" marL="457200" rtl="0" algn="l">
              <a:spcBef>
                <a:spcPts val="0"/>
              </a:spcBef>
              <a:spcAft>
                <a:spcPts val="0"/>
              </a:spcAft>
              <a:buSzPts val="1700"/>
              <a:buChar char="●"/>
            </a:pPr>
            <a:r>
              <a:rPr lang="en" sz="1700"/>
              <a:t>Get devices that can not only take a clear image of the object but also be able to measure the distance of the object. </a:t>
            </a:r>
            <a:endParaRPr sz="1700"/>
          </a:p>
          <a:p>
            <a:pPr indent="-336550" lvl="0" marL="457200" rtl="0" algn="l">
              <a:spcBef>
                <a:spcPts val="0"/>
              </a:spcBef>
              <a:spcAft>
                <a:spcPts val="0"/>
              </a:spcAft>
              <a:buSzPts val="1700"/>
              <a:buChar char="●"/>
            </a:pPr>
            <a:r>
              <a:rPr lang="en" sz="1700"/>
              <a:t>The device should also take several pictures and record the time the pictures were taken since the velocity of the object can be more accurately calculated with these values.</a:t>
            </a:r>
            <a:endParaRPr sz="17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20"/>
          <p:cNvSpPr txBox="1"/>
          <p:nvPr>
            <p:ph idx="4294967295" type="title"/>
          </p:nvPr>
        </p:nvSpPr>
        <p:spPr>
          <a:xfrm>
            <a:off x="642775" y="364950"/>
            <a:ext cx="7596600" cy="761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rPr>
              <a:t>Additional Information</a:t>
            </a:r>
            <a:endParaRPr>
              <a:solidFill>
                <a:schemeClr val="lt2"/>
              </a:solidFill>
            </a:endParaRPr>
          </a:p>
        </p:txBody>
      </p:sp>
      <p:sp>
        <p:nvSpPr>
          <p:cNvPr id="113" name="Google Shape;113;p20"/>
          <p:cNvSpPr txBox="1"/>
          <p:nvPr>
            <p:ph idx="4294967295" type="body"/>
          </p:nvPr>
        </p:nvSpPr>
        <p:spPr>
          <a:xfrm>
            <a:off x="773700" y="1261400"/>
            <a:ext cx="7596600" cy="3229800"/>
          </a:xfrm>
          <a:prstGeom prst="rect">
            <a:avLst/>
          </a:prstGeom>
        </p:spPr>
        <p:txBody>
          <a:bodyPr anchorCtr="0" anchor="t" bIns="91425" lIns="91425" spcFirstLastPara="1" rIns="91425" wrap="square" tIns="91425">
            <a:noAutofit/>
          </a:bodyPr>
          <a:lstStyle/>
          <a:p>
            <a:pPr indent="-342900" lvl="0" marL="457200" rtl="0" algn="l">
              <a:lnSpc>
                <a:spcPct val="100000"/>
              </a:lnSpc>
              <a:spcBef>
                <a:spcPts val="0"/>
              </a:spcBef>
              <a:spcAft>
                <a:spcPts val="0"/>
              </a:spcAft>
              <a:buSzPts val="1800"/>
              <a:buChar char="●"/>
            </a:pPr>
            <a:r>
              <a:rPr lang="en"/>
              <a:t>It would have been helpful </a:t>
            </a:r>
            <a:r>
              <a:rPr lang="en"/>
              <a:t>if</a:t>
            </a:r>
            <a:r>
              <a:rPr lang="en"/>
              <a:t> there was a way to figure out the mass of the object. </a:t>
            </a:r>
            <a:endParaRPr/>
          </a:p>
          <a:p>
            <a:pPr indent="-342900" lvl="0" marL="457200" rtl="0" algn="l">
              <a:lnSpc>
                <a:spcPct val="100000"/>
              </a:lnSpc>
              <a:spcBef>
                <a:spcPts val="0"/>
              </a:spcBef>
              <a:spcAft>
                <a:spcPts val="0"/>
              </a:spcAft>
              <a:buSzPts val="1800"/>
              <a:buChar char="●"/>
            </a:pPr>
            <a:r>
              <a:rPr lang="en"/>
              <a:t>This would have given us another value that to look out for and see if that can have an effect in determining if an object can be hazardous. </a:t>
            </a:r>
            <a:endParaRPr/>
          </a:p>
          <a:p>
            <a:pPr indent="-342900" lvl="0" marL="457200" rtl="0" algn="l">
              <a:lnSpc>
                <a:spcPct val="100000"/>
              </a:lnSpc>
              <a:spcBef>
                <a:spcPts val="0"/>
              </a:spcBef>
              <a:spcAft>
                <a:spcPts val="0"/>
              </a:spcAft>
              <a:buSzPts val="1800"/>
              <a:buChar char="●"/>
            </a:pPr>
            <a:r>
              <a:rPr lang="en"/>
              <a:t>It could also give us more accurate values in figuring out the </a:t>
            </a:r>
            <a:r>
              <a:rPr lang="en"/>
              <a:t>object's</a:t>
            </a:r>
            <a:r>
              <a:rPr lang="en"/>
              <a:t> velocity and whether it is being affected by the other solar masses in our solar system. Though I can see how difficult that can be if there is no way to get a sample of the object.</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1"/>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Thanks!</a:t>
            </a:r>
            <a:endParaRPr sz="3000"/>
          </a:p>
        </p:txBody>
      </p:sp>
      <p:sp>
        <p:nvSpPr>
          <p:cNvPr id="119" name="Google Shape;119;p21"/>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Contact us:</a:t>
            </a:r>
            <a:endParaRPr sz="1400"/>
          </a:p>
          <a:p>
            <a:pPr indent="0" lvl="0" marL="0" rtl="0" algn="l">
              <a:spcBef>
                <a:spcPts val="1600"/>
              </a:spcBef>
              <a:spcAft>
                <a:spcPts val="0"/>
              </a:spcAft>
              <a:buNone/>
            </a:pPr>
            <a:r>
              <a:rPr lang="en" sz="1400"/>
              <a:t>Your Company</a:t>
            </a:r>
            <a:endParaRPr sz="1400"/>
          </a:p>
          <a:p>
            <a:pPr indent="0" lvl="0" marL="0" rtl="0" algn="l">
              <a:spcBef>
                <a:spcPts val="0"/>
              </a:spcBef>
              <a:spcAft>
                <a:spcPts val="0"/>
              </a:spcAft>
              <a:buNone/>
            </a:pPr>
            <a:r>
              <a:rPr lang="en" sz="1400"/>
              <a:t>123 Your Street</a:t>
            </a:r>
            <a:endParaRPr sz="1400"/>
          </a:p>
          <a:p>
            <a:pPr indent="0" lvl="0" marL="0" rtl="0" algn="l">
              <a:spcBef>
                <a:spcPts val="0"/>
              </a:spcBef>
              <a:spcAft>
                <a:spcPts val="0"/>
              </a:spcAft>
              <a:buNone/>
            </a:pPr>
            <a:r>
              <a:rPr lang="en" sz="1400"/>
              <a:t>Your City, ST 12345</a:t>
            </a:r>
            <a:endParaRPr sz="1400"/>
          </a:p>
          <a:p>
            <a:pPr indent="0" lvl="0" marL="0" rtl="0" algn="l">
              <a:spcBef>
                <a:spcPts val="1600"/>
              </a:spcBef>
              <a:spcAft>
                <a:spcPts val="0"/>
              </a:spcAft>
              <a:buNone/>
            </a:pPr>
            <a:r>
              <a:rPr lang="en" sz="1400"/>
              <a:t>no_reply@example.com</a:t>
            </a:r>
            <a:endParaRPr sz="1400"/>
          </a:p>
          <a:p>
            <a:pPr indent="0" lvl="0" marL="0" rtl="0" algn="l">
              <a:spcBef>
                <a:spcPts val="0"/>
              </a:spcBef>
              <a:spcAft>
                <a:spcPts val="0"/>
              </a:spcAft>
              <a:buNone/>
            </a:pPr>
            <a:r>
              <a:rPr lang="en" sz="1400" u="sng">
                <a:hlinkClick r:id="rId3"/>
              </a:rPr>
              <a:t>www.example.com</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 sz="1400"/>
              <a:t> </a:t>
            </a:r>
            <a:endParaRPr sz="1400"/>
          </a:p>
        </p:txBody>
      </p:sp>
      <p:pic>
        <p:nvPicPr>
          <p:cNvPr descr="Black and white upward shot of Golden Gate Bridge" id="120" name="Google Shape;120;p21"/>
          <p:cNvPicPr preferRelativeResize="0"/>
          <p:nvPr/>
        </p:nvPicPr>
        <p:blipFill rotWithShape="1">
          <a:blip r:embed="rId4">
            <a:alphaModFix/>
          </a:blip>
          <a:srcRect b="0" l="19071" r="4853" t="9"/>
          <a:stretch/>
        </p:blipFill>
        <p:spPr>
          <a:xfrm>
            <a:off x="3274676" y="0"/>
            <a:ext cx="5869325" cy="514350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